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83" r:id="rId12"/>
    <p:sldId id="284" r:id="rId13"/>
    <p:sldId id="266" r:id="rId14"/>
    <p:sldId id="267" r:id="rId15"/>
    <p:sldId id="268" r:id="rId16"/>
    <p:sldId id="285" r:id="rId17"/>
    <p:sldId id="269" r:id="rId18"/>
    <p:sldId id="286"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160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FF6703F-329E-4601-B13D-575D5FC002AD}" type="datetimeFigureOut">
              <a:rPr lang="en-US" smtClean="0"/>
              <a:pPr/>
              <a:t>6/22/2011</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19F0999-238E-411B-B4BA-43465238C2EC}"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F6703F-329E-4601-B13D-575D5FC002AD}" type="datetimeFigureOut">
              <a:rPr lang="en-US" smtClean="0"/>
              <a:pPr/>
              <a:t>6/22/2011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19F0999-238E-411B-B4BA-43465238C2EC}"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119F0999-238E-411B-B4BA-43465238C2EC}"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FF6703F-329E-4601-B13D-575D5FC002AD}" type="datetimeFigureOut">
              <a:rPr lang="en-US" smtClean="0"/>
              <a:pPr/>
              <a:t>6/22/2011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FF6703F-329E-4601-B13D-575D5FC002AD}" type="datetimeFigureOut">
              <a:rPr lang="en-US" smtClean="0"/>
              <a:pPr/>
              <a:t>6/22/2011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119F0999-238E-411B-B4BA-43465238C2EC}"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8FF6703F-329E-4601-B13D-575D5FC002AD}" type="datetimeFigureOut">
              <a:rPr lang="en-US" smtClean="0"/>
              <a:pPr/>
              <a:t>6/22/2011</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19F0999-238E-411B-B4BA-43465238C2EC}"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FF6703F-329E-4601-B13D-575D5FC002AD}" type="datetimeFigureOut">
              <a:rPr lang="en-US" smtClean="0"/>
              <a:pPr/>
              <a:t>6/22/2011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9F0999-238E-411B-B4BA-43465238C2EC}"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FF6703F-329E-4601-B13D-575D5FC002AD}" type="datetimeFigureOut">
              <a:rPr lang="en-US" smtClean="0"/>
              <a:pPr/>
              <a:t>6/22/2011</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19F0999-238E-411B-B4BA-43465238C2EC}"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FF6703F-329E-4601-B13D-575D5FC002AD}" type="datetimeFigureOut">
              <a:rPr lang="en-US" smtClean="0"/>
              <a:pPr/>
              <a:t>6/22/2011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119F0999-238E-411B-B4BA-43465238C2E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8FF6703F-329E-4601-B13D-575D5FC002AD}" type="datetimeFigureOut">
              <a:rPr lang="en-US" smtClean="0"/>
              <a:pPr/>
              <a:t>6/22/2011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19F0999-238E-411B-B4BA-43465238C2E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19F0999-238E-411B-B4BA-43465238C2EC}"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8FF6703F-329E-4601-B13D-575D5FC002AD}" type="datetimeFigureOut">
              <a:rPr lang="en-US" smtClean="0"/>
              <a:pPr/>
              <a:t>6/22/2011</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119F0999-238E-411B-B4BA-43465238C2EC}"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8FF6703F-329E-4601-B13D-575D5FC002AD}" type="datetimeFigureOut">
              <a:rPr lang="en-US" smtClean="0"/>
              <a:pPr/>
              <a:t>6/22/2011</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FF6703F-329E-4601-B13D-575D5FC002AD}" type="datetimeFigureOut">
              <a:rPr lang="en-US" smtClean="0"/>
              <a:pPr/>
              <a:t>6/22/2011</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19F0999-238E-411B-B4BA-43465238C2EC}"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shefman@squaredi.com" TargetMode="External"/><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Pragmatic Thinking &amp; Learning</a:t>
            </a:r>
            <a:endParaRPr lang="en-US" dirty="0"/>
          </a:p>
        </p:txBody>
      </p:sp>
      <p:sp>
        <p:nvSpPr>
          <p:cNvPr id="2" name="Title 1"/>
          <p:cNvSpPr>
            <a:spLocks noGrp="1"/>
          </p:cNvSpPr>
          <p:nvPr>
            <p:ph type="ctrTitle"/>
          </p:nvPr>
        </p:nvSpPr>
        <p:spPr/>
        <p:txBody>
          <a:bodyPr/>
          <a:lstStyle/>
          <a:p>
            <a:r>
              <a:rPr lang="en-US" dirty="0" smtClean="0"/>
              <a:t>Upgrading your Brain</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5867400" y="3276600"/>
            <a:ext cx="2352675" cy="3136900"/>
          </a:xfrm>
          <a:prstGeom prst="rect">
            <a:avLst/>
          </a:prstGeom>
          <a:noFill/>
          <a:ln w="9525">
            <a:noFill/>
            <a:miter lim="800000"/>
            <a:headEnd/>
            <a:tailEnd/>
          </a:ln>
        </p:spPr>
      </p:pic>
      <p:sp>
        <p:nvSpPr>
          <p:cNvPr id="8" name="Rectangle 7"/>
          <p:cNvSpPr/>
          <p:nvPr/>
        </p:nvSpPr>
        <p:spPr>
          <a:xfrm>
            <a:off x="304800" y="5334000"/>
            <a:ext cx="5211762" cy="929485"/>
          </a:xfrm>
          <a:prstGeom prst="rect">
            <a:avLst/>
          </a:prstGeom>
        </p:spPr>
        <p:txBody>
          <a:bodyPr wrap="square">
            <a:spAutoFit/>
          </a:bodyPr>
          <a:lstStyle/>
          <a:p>
            <a:pPr lvl="0">
              <a:spcBef>
                <a:spcPct val="20000"/>
              </a:spcBef>
              <a:buClr>
                <a:srgbClr val="D16349"/>
              </a:buClr>
              <a:buSzPct val="85000"/>
              <a:defRPr/>
            </a:pPr>
            <a:r>
              <a:rPr lang="en-US" sz="1600" b="1" cap="all" spc="250" dirty="0" smtClean="0">
                <a:solidFill>
                  <a:srgbClr val="646B86"/>
                </a:solidFill>
              </a:rPr>
              <a:t>Drew </a:t>
            </a:r>
            <a:r>
              <a:rPr lang="en-US" sz="1600" b="1" cap="all" spc="250" dirty="0" err="1" smtClean="0">
                <a:solidFill>
                  <a:srgbClr val="646B86"/>
                </a:solidFill>
              </a:rPr>
              <a:t>Shefman</a:t>
            </a:r>
            <a:endParaRPr lang="en-US" sz="1600" b="1" cap="all" spc="250" dirty="0" smtClean="0">
              <a:solidFill>
                <a:srgbClr val="646B86"/>
              </a:solidFill>
            </a:endParaRPr>
          </a:p>
          <a:p>
            <a:pPr lvl="0">
              <a:spcBef>
                <a:spcPct val="20000"/>
              </a:spcBef>
              <a:buClr>
                <a:srgbClr val="D16349"/>
              </a:buClr>
              <a:buSzPct val="85000"/>
              <a:defRPr/>
            </a:pPr>
            <a:r>
              <a:rPr lang="en-US" sz="1600" b="1" cap="all" spc="250" dirty="0" smtClean="0">
                <a:solidFill>
                  <a:srgbClr val="646B86"/>
                </a:solidFill>
                <a:hlinkClick r:id="rId3"/>
              </a:rPr>
              <a:t>dshefman@squaredi.com</a:t>
            </a:r>
            <a:endParaRPr lang="en-US" sz="1600" b="1" cap="all" spc="250" dirty="0" smtClean="0">
              <a:solidFill>
                <a:srgbClr val="646B86"/>
              </a:solidFill>
            </a:endParaRPr>
          </a:p>
          <a:p>
            <a:pPr lvl="0">
              <a:spcBef>
                <a:spcPct val="20000"/>
              </a:spcBef>
              <a:buClr>
                <a:srgbClr val="D16349"/>
              </a:buClr>
              <a:buSzPct val="85000"/>
              <a:defRPr/>
            </a:pPr>
            <a:r>
              <a:rPr lang="en-US" sz="1600" b="1" cap="all" spc="250" dirty="0" smtClean="0">
                <a:solidFill>
                  <a:srgbClr val="646B86"/>
                </a:solidFill>
              </a:rPr>
              <a:t>http://squaredi.blogspot.com</a:t>
            </a:r>
            <a:endParaRPr lang="en-US" sz="1600" b="1" cap="all" spc="250" dirty="0">
              <a:solidFill>
                <a:srgbClr val="646B8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Expert – Stage 5</a:t>
            </a:r>
            <a:endParaRPr lang="en-US" dirty="0"/>
          </a:p>
        </p:txBody>
      </p:sp>
      <p:sp>
        <p:nvSpPr>
          <p:cNvPr id="3" name="Content Placeholder 2"/>
          <p:cNvSpPr>
            <a:spLocks noGrp="1"/>
          </p:cNvSpPr>
          <p:nvPr>
            <p:ph sz="quarter" idx="1"/>
          </p:nvPr>
        </p:nvSpPr>
        <p:spPr/>
        <p:txBody>
          <a:bodyPr/>
          <a:lstStyle/>
          <a:p>
            <a:r>
              <a:rPr lang="en-US" dirty="0" smtClean="0"/>
              <a:t>Source of knowledge</a:t>
            </a:r>
          </a:p>
          <a:p>
            <a:r>
              <a:rPr lang="en-US" dirty="0" smtClean="0"/>
              <a:t>Actively and constantly trying to improve</a:t>
            </a:r>
          </a:p>
          <a:p>
            <a:r>
              <a:rPr lang="en-US" dirty="0" smtClean="0"/>
              <a:t>Works mainly from intuition</a:t>
            </a:r>
          </a:p>
          <a:p>
            <a:r>
              <a:rPr lang="en-US" dirty="0" smtClean="0"/>
              <a:t>Can focus on what details are important and relevant and knows what can be ignored</a:t>
            </a:r>
          </a:p>
          <a:p>
            <a:r>
              <a:rPr lang="en-US" dirty="0" smtClean="0"/>
              <a:t>Often can’t articulate an explanation, only that something “seems right” or “doesn’t seem right”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reyfusChart_Page_2.jpg"/>
          <p:cNvPicPr>
            <a:picLocks noChangeAspect="1"/>
          </p:cNvPicPr>
          <p:nvPr/>
        </p:nvPicPr>
        <p:blipFill>
          <a:blip r:embed="rId2" cstate="print"/>
          <a:stretch>
            <a:fillRect/>
          </a:stretch>
        </p:blipFill>
        <p:spPr>
          <a:xfrm>
            <a:off x="0" y="197914"/>
            <a:ext cx="9144000" cy="646217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reyfusChart_Page_3.jpg"/>
          <p:cNvPicPr>
            <a:picLocks noChangeAspect="1"/>
          </p:cNvPicPr>
          <p:nvPr/>
        </p:nvPicPr>
        <p:blipFill>
          <a:blip r:embed="rId2" cstate="print"/>
          <a:stretch>
            <a:fillRect/>
          </a:stretch>
        </p:blipFill>
        <p:spPr>
          <a:xfrm>
            <a:off x="0" y="197914"/>
            <a:ext cx="9144000" cy="646217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Herding Racehorses and Racing Sheep</a:t>
            </a:r>
            <a:endParaRPr lang="en-US" dirty="0"/>
          </a:p>
        </p:txBody>
      </p:sp>
      <p:sp>
        <p:nvSpPr>
          <p:cNvPr id="4" name="Title 3"/>
          <p:cNvSpPr>
            <a:spLocks noGrp="1"/>
          </p:cNvSpPr>
          <p:nvPr>
            <p:ph type="title"/>
          </p:nvPr>
        </p:nvSpPr>
        <p:spPr/>
        <p:txBody>
          <a:bodyPr/>
          <a:lstStyle/>
          <a:p>
            <a:r>
              <a:rPr lang="en-US" dirty="0" smtClean="0"/>
              <a:t>The Bad News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2514600" y="3276600"/>
            <a:ext cx="4191000" cy="31382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Becoming an Expert</a:t>
            </a:r>
            <a:endParaRPr lang="en-US" dirty="0"/>
          </a:p>
        </p:txBody>
      </p:sp>
      <p:sp>
        <p:nvSpPr>
          <p:cNvPr id="5" name="Content Placeholder 4"/>
          <p:cNvSpPr>
            <a:spLocks noGrp="1"/>
          </p:cNvSpPr>
          <p:nvPr>
            <p:ph sz="quarter" idx="1"/>
          </p:nvPr>
        </p:nvSpPr>
        <p:spPr/>
        <p:txBody>
          <a:bodyPr/>
          <a:lstStyle/>
          <a:p>
            <a:r>
              <a:rPr lang="en-US" dirty="0" smtClean="0"/>
              <a:t>Takes about 10 years to become an expert</a:t>
            </a:r>
          </a:p>
          <a:p>
            <a:r>
              <a:rPr lang="en-US" dirty="0" smtClean="0"/>
              <a:t>No shortcuts</a:t>
            </a:r>
          </a:p>
          <a:p>
            <a:r>
              <a:rPr lang="en-US" dirty="0" smtClean="0"/>
              <a:t>Constant learning and practice required</a:t>
            </a:r>
          </a:p>
          <a:p>
            <a:r>
              <a:rPr lang="en-US" dirty="0" smtClean="0"/>
              <a:t>Only applies to a single skill</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Expertise as a single skill</a:t>
            </a:r>
            <a:endParaRPr lang="en-US" dirty="0"/>
          </a:p>
        </p:txBody>
      </p:sp>
      <p:sp>
        <p:nvSpPr>
          <p:cNvPr id="3" name="Content Placeholder 2"/>
          <p:cNvSpPr>
            <a:spLocks noGrp="1"/>
          </p:cNvSpPr>
          <p:nvPr>
            <p:ph sz="quarter" idx="1"/>
          </p:nvPr>
        </p:nvSpPr>
        <p:spPr/>
        <p:txBody>
          <a:bodyPr>
            <a:normAutofit/>
          </a:bodyPr>
          <a:lstStyle/>
          <a:p>
            <a:r>
              <a:rPr lang="en-US" dirty="0" smtClean="0"/>
              <a:t>Likely we are all experts at walking, but we might not be experts at cooking. </a:t>
            </a:r>
          </a:p>
          <a:p>
            <a:endParaRPr lang="en-US" dirty="0" smtClean="0"/>
          </a:p>
          <a:p>
            <a:r>
              <a:rPr lang="en-US" dirty="0" smtClean="0"/>
              <a:t>Can you explain how you walk to a novice? </a:t>
            </a:r>
          </a:p>
          <a:p>
            <a:r>
              <a:rPr lang="en-US" dirty="0" smtClean="0"/>
              <a:t>Actually, imposing rules on an expert significantly DECREASES performance.</a:t>
            </a:r>
          </a:p>
          <a:p>
            <a:pPr>
              <a:buNone/>
            </a:pPr>
            <a:endParaRPr lang="en-US"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Walking explained by an expert</a:t>
            </a:r>
            <a:endParaRPr lang="en-US" dirty="0"/>
          </a:p>
        </p:txBody>
      </p:sp>
      <p:sp>
        <p:nvSpPr>
          <p:cNvPr id="3" name="Content Placeholder 2"/>
          <p:cNvSpPr>
            <a:spLocks noGrp="1"/>
          </p:cNvSpPr>
          <p:nvPr>
            <p:ph sz="quarter" idx="1"/>
          </p:nvPr>
        </p:nvSpPr>
        <p:spPr/>
        <p:txBody>
          <a:bodyPr/>
          <a:lstStyle/>
          <a:p>
            <a:r>
              <a:rPr lang="en-US" dirty="0" smtClean="0"/>
              <a:t>Strike the ground first with your heel</a:t>
            </a:r>
          </a:p>
          <a:p>
            <a:r>
              <a:rPr lang="en-US" dirty="0" smtClean="0"/>
              <a:t>Roll through the step from heel to toe</a:t>
            </a:r>
          </a:p>
          <a:p>
            <a:r>
              <a:rPr lang="en-US" dirty="0" smtClean="0"/>
              <a:t>Push off with your toe</a:t>
            </a:r>
            <a:endParaRPr lang="en-US" dirty="0"/>
          </a:p>
        </p:txBody>
      </p:sp>
      <p:sp>
        <p:nvSpPr>
          <p:cNvPr id="4" name="TextBox 3"/>
          <p:cNvSpPr txBox="1"/>
          <p:nvPr/>
        </p:nvSpPr>
        <p:spPr>
          <a:xfrm>
            <a:off x="7467600" y="6400800"/>
            <a:ext cx="1412566" cy="369332"/>
          </a:xfrm>
          <a:prstGeom prst="rect">
            <a:avLst/>
          </a:prstGeom>
          <a:noFill/>
        </p:spPr>
        <p:txBody>
          <a:bodyPr wrap="none" rtlCol="0">
            <a:spAutoFit/>
          </a:bodyPr>
          <a:lstStyle/>
          <a:p>
            <a:r>
              <a:rPr lang="en-US" dirty="0" smtClean="0"/>
              <a:t>*</a:t>
            </a:r>
            <a:r>
              <a:rPr lang="en-US" dirty="0" err="1" smtClean="0"/>
              <a:t>About.com</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Walking explanation needed for a novice</a:t>
            </a:r>
            <a:endParaRPr lang="en-US" dirty="0"/>
          </a:p>
        </p:txBody>
      </p:sp>
      <p:sp>
        <p:nvSpPr>
          <p:cNvPr id="3" name="Content Placeholder 2"/>
          <p:cNvSpPr>
            <a:spLocks noGrp="1"/>
          </p:cNvSpPr>
          <p:nvPr>
            <p:ph sz="quarter" idx="1"/>
          </p:nvPr>
        </p:nvSpPr>
        <p:spPr/>
        <p:txBody>
          <a:bodyPr>
            <a:noAutofit/>
          </a:bodyPr>
          <a:lstStyle/>
          <a:p>
            <a:r>
              <a:rPr lang="en-US" sz="1800" dirty="0" smtClean="0"/>
              <a:t>Stand in an upright position with the feet together and the weight held slightly forward towards the ball of the feet.  </a:t>
            </a:r>
          </a:p>
          <a:p>
            <a:r>
              <a:rPr lang="en-US" sz="1800" dirty="0" smtClean="0"/>
              <a:t>Swing the leg forward from the hip with the ball of the foot in contact with the floor then with the heel lightly skimming the floor with the toe slightly raised. </a:t>
            </a:r>
          </a:p>
          <a:p>
            <a:r>
              <a:rPr lang="en-US" sz="1800" dirty="0" smtClean="0"/>
              <a:t>As soon as the front heel moves past the back toe, the back heel will be released from the floor and at the extent of the stride the weight will be equally divided between the heel of the front foot and the ball of the back foot with the front knee bent and the back knee slightly flexed.</a:t>
            </a:r>
          </a:p>
          <a:p>
            <a:r>
              <a:rPr lang="en-US" sz="1800" dirty="0" smtClean="0"/>
              <a:t> The front toe will then immediately lower as the weight of the body moves forward. </a:t>
            </a:r>
          </a:p>
          <a:p>
            <a:r>
              <a:rPr lang="en-US" sz="1800" dirty="0" smtClean="0"/>
              <a:t>The back foot commences to move forward with first the toe, then the ball of foot skimming the floor until the feet are level and the back foot then continues forward into the next step.</a:t>
            </a:r>
          </a:p>
        </p:txBody>
      </p:sp>
      <p:sp>
        <p:nvSpPr>
          <p:cNvPr id="4" name="TextBox 3"/>
          <p:cNvSpPr txBox="1"/>
          <p:nvPr/>
        </p:nvSpPr>
        <p:spPr>
          <a:xfrm>
            <a:off x="609600" y="5562600"/>
            <a:ext cx="7924800" cy="1384995"/>
          </a:xfrm>
          <a:prstGeom prst="rect">
            <a:avLst/>
          </a:prstGeom>
          <a:noFill/>
        </p:spPr>
        <p:txBody>
          <a:bodyPr wrap="square" rtlCol="0">
            <a:spAutoFit/>
          </a:bodyPr>
          <a:lstStyle/>
          <a:p>
            <a:pPr algn="ctr"/>
            <a:r>
              <a:rPr lang="en-US" sz="2800" b="1" dirty="0" smtClean="0">
                <a:solidFill>
                  <a:schemeClr val="accent1"/>
                </a:solidFill>
              </a:rPr>
              <a:t>Try walking this way for yourself,</a:t>
            </a:r>
          </a:p>
          <a:p>
            <a:pPr algn="ctr"/>
            <a:r>
              <a:rPr lang="en-US" sz="2800" b="1" dirty="0" smtClean="0">
                <a:solidFill>
                  <a:schemeClr val="accent1"/>
                </a:solidFill>
              </a:rPr>
              <a:t> be careful not to fall!</a:t>
            </a:r>
          </a:p>
          <a:p>
            <a:pPr algn="ctr"/>
            <a:endParaRPr lang="en-US" sz="2800" b="1" dirty="0">
              <a:solidFill>
                <a:schemeClr val="accent1"/>
              </a:solidFill>
            </a:endParaRPr>
          </a:p>
        </p:txBody>
      </p:sp>
      <p:sp>
        <p:nvSpPr>
          <p:cNvPr id="5" name="TextBox 4"/>
          <p:cNvSpPr txBox="1"/>
          <p:nvPr/>
        </p:nvSpPr>
        <p:spPr>
          <a:xfrm>
            <a:off x="4343400" y="6400800"/>
            <a:ext cx="4719562" cy="369332"/>
          </a:xfrm>
          <a:prstGeom prst="rect">
            <a:avLst/>
          </a:prstGeom>
          <a:noFill/>
        </p:spPr>
        <p:txBody>
          <a:bodyPr wrap="none" rtlCol="0">
            <a:spAutoFit/>
          </a:bodyPr>
          <a:lstStyle/>
          <a:p>
            <a:r>
              <a:rPr lang="en-US" dirty="0" smtClean="0"/>
              <a:t>*International Society for Teachers of Dance</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Novice reactions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Novices will feel frustrated and flustered if not given enough direction. </a:t>
            </a:r>
          </a:p>
          <a:p>
            <a:endParaRPr lang="en-US" dirty="0" smtClean="0"/>
          </a:p>
          <a:p>
            <a:pPr>
              <a:buNone/>
            </a:pPr>
            <a:r>
              <a:rPr lang="en-US" dirty="0" smtClean="0"/>
              <a:t>Example: Dancing International Foxtrot*</a:t>
            </a:r>
          </a:p>
          <a:p>
            <a:r>
              <a:rPr lang="en-US" dirty="0" smtClean="0"/>
              <a:t>Step forward with the left foot for slow</a:t>
            </a:r>
          </a:p>
          <a:p>
            <a:r>
              <a:rPr lang="en-US" dirty="0" smtClean="0"/>
              <a:t>Step forward with the right foot for quick</a:t>
            </a:r>
          </a:p>
          <a:p>
            <a:r>
              <a:rPr lang="en-US" dirty="0" smtClean="0"/>
              <a:t>Step forward with the left foot for quick</a:t>
            </a:r>
          </a:p>
          <a:p>
            <a:r>
              <a:rPr lang="en-US" dirty="0" smtClean="0"/>
              <a:t>Repeat</a:t>
            </a:r>
          </a:p>
          <a:p>
            <a:endParaRPr lang="en-US" dirty="0" smtClean="0"/>
          </a:p>
          <a:p>
            <a:pPr>
              <a:buNone/>
            </a:pPr>
            <a:r>
              <a:rPr lang="en-US" dirty="0" smtClean="0"/>
              <a:t>How does this set of directions make you feel? </a:t>
            </a:r>
            <a:endParaRPr lang="en-US" dirty="0"/>
          </a:p>
        </p:txBody>
      </p:sp>
      <p:sp>
        <p:nvSpPr>
          <p:cNvPr id="4" name="TextBox 3"/>
          <p:cNvSpPr txBox="1"/>
          <p:nvPr/>
        </p:nvSpPr>
        <p:spPr>
          <a:xfrm>
            <a:off x="3429000" y="6400800"/>
            <a:ext cx="5464958" cy="369332"/>
          </a:xfrm>
          <a:prstGeom prst="rect">
            <a:avLst/>
          </a:prstGeom>
          <a:noFill/>
        </p:spPr>
        <p:txBody>
          <a:bodyPr wrap="none" rtlCol="0">
            <a:spAutoFit/>
          </a:bodyPr>
          <a:lstStyle/>
          <a:p>
            <a:r>
              <a:rPr lang="en-US" dirty="0" smtClean="0"/>
              <a:t>*I’m assuming most of my audience is novice at this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disappointing information</a:t>
            </a:r>
            <a:endParaRPr lang="en-US" dirty="0"/>
          </a:p>
        </p:txBody>
      </p:sp>
      <p:sp>
        <p:nvSpPr>
          <p:cNvPr id="3" name="Content Placeholder 2"/>
          <p:cNvSpPr>
            <a:spLocks noGrp="1"/>
          </p:cNvSpPr>
          <p:nvPr>
            <p:ph sz="quarter" idx="1"/>
          </p:nvPr>
        </p:nvSpPr>
        <p:spPr/>
        <p:txBody>
          <a:bodyPr/>
          <a:lstStyle/>
          <a:p>
            <a:r>
              <a:rPr lang="en-US" dirty="0" smtClean="0"/>
              <a:t>Most adults,  regarding most skills, for most of their lives are ADVANCED BEGINNERS (Stage 2)</a:t>
            </a:r>
          </a:p>
          <a:p>
            <a:r>
              <a:rPr lang="en-US" dirty="0" smtClean="0"/>
              <a:t>It is a bottom weighted curve, not a standard deviation</a:t>
            </a:r>
          </a:p>
          <a:p>
            <a:r>
              <a:rPr lang="en-US" dirty="0" smtClean="0"/>
              <a:t>The ability to be self-aware enough to categorize yourself correctly doesn’t happen until Stage 4</a:t>
            </a:r>
          </a:p>
          <a:p>
            <a:r>
              <a:rPr lang="en-US" dirty="0" smtClean="0"/>
              <a:t>Most companies expect that after training a novice for a week, that they are now competent or proficient</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you talking about today</a:t>
            </a:r>
            <a:endParaRPr lang="en-US" dirty="0"/>
          </a:p>
        </p:txBody>
      </p:sp>
      <p:sp>
        <p:nvSpPr>
          <p:cNvPr id="3" name="Content Placeholder 2"/>
          <p:cNvSpPr>
            <a:spLocks noGrp="1"/>
          </p:cNvSpPr>
          <p:nvPr>
            <p:ph sz="quarter" idx="1"/>
          </p:nvPr>
        </p:nvSpPr>
        <p:spPr/>
        <p:txBody>
          <a:bodyPr/>
          <a:lstStyle/>
          <a:p>
            <a:r>
              <a:rPr lang="en-US" dirty="0" smtClean="0"/>
              <a:t>Journey from Novice to Expert</a:t>
            </a:r>
          </a:p>
          <a:p>
            <a:r>
              <a:rPr lang="en-US" dirty="0" smtClean="0"/>
              <a:t>How an expert brain works</a:t>
            </a:r>
          </a:p>
          <a:p>
            <a:r>
              <a:rPr lang="en-US" dirty="0" smtClean="0"/>
              <a:t>Upgrading your Brain</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Linear Mode (L-Mode) </a:t>
            </a:r>
          </a:p>
          <a:p>
            <a:r>
              <a:rPr lang="en-US" dirty="0" smtClean="0"/>
              <a:t>and </a:t>
            </a:r>
          </a:p>
          <a:p>
            <a:r>
              <a:rPr lang="en-US" dirty="0" smtClean="0"/>
              <a:t>Rich Mode (R-Mode)</a:t>
            </a:r>
            <a:endParaRPr lang="en-US" dirty="0"/>
          </a:p>
        </p:txBody>
      </p:sp>
      <p:sp>
        <p:nvSpPr>
          <p:cNvPr id="4" name="Title 3"/>
          <p:cNvSpPr>
            <a:spLocks noGrp="1"/>
          </p:cNvSpPr>
          <p:nvPr>
            <p:ph type="title"/>
          </p:nvPr>
        </p:nvSpPr>
        <p:spPr/>
        <p:txBody>
          <a:bodyPr/>
          <a:lstStyle/>
          <a:p>
            <a:r>
              <a:rPr lang="en-US" dirty="0" smtClean="0"/>
              <a:t>This is your brain</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3200400" y="3657600"/>
            <a:ext cx="2666999" cy="27316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Your Brain as a Computer</a:t>
            </a:r>
            <a:endParaRPr lang="en-US" dirty="0"/>
          </a:p>
        </p:txBody>
      </p:sp>
      <p:sp>
        <p:nvSpPr>
          <p:cNvPr id="5" name="Content Placeholder 4"/>
          <p:cNvSpPr>
            <a:spLocks noGrp="1"/>
          </p:cNvSpPr>
          <p:nvPr>
            <p:ph sz="quarter" idx="1"/>
          </p:nvPr>
        </p:nvSpPr>
        <p:spPr/>
        <p:txBody>
          <a:bodyPr/>
          <a:lstStyle/>
          <a:p>
            <a:r>
              <a:rPr lang="en-US" dirty="0" smtClean="0"/>
              <a:t>Dual CPU</a:t>
            </a:r>
          </a:p>
          <a:p>
            <a:r>
              <a:rPr lang="en-US" dirty="0" smtClean="0"/>
              <a:t>1</a:t>
            </a:r>
            <a:r>
              <a:rPr lang="en-US" baseline="30000" dirty="0" smtClean="0"/>
              <a:t>st</a:t>
            </a:r>
            <a:r>
              <a:rPr lang="en-US" dirty="0" smtClean="0"/>
              <a:t> CPU (L-Mode) – Linear, slow</a:t>
            </a:r>
          </a:p>
          <a:p>
            <a:r>
              <a:rPr lang="en-US" dirty="0" smtClean="0"/>
              <a:t>2</a:t>
            </a:r>
            <a:r>
              <a:rPr lang="en-US" baseline="30000" dirty="0" smtClean="0"/>
              <a:t>nd</a:t>
            </a:r>
            <a:r>
              <a:rPr lang="en-US" dirty="0" smtClean="0"/>
              <a:t> CPU (R-Mode) – multicore, asynchronous, fast</a:t>
            </a:r>
          </a:p>
          <a:p>
            <a:r>
              <a:rPr lang="en-US" dirty="0" smtClean="0"/>
              <a:t>Shared bus to memories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L-mode</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Verbal – describes, names, defines</a:t>
            </a:r>
          </a:p>
          <a:p>
            <a:r>
              <a:rPr lang="en-US" dirty="0" smtClean="0"/>
              <a:t>Analytic – step-by-step</a:t>
            </a:r>
          </a:p>
          <a:p>
            <a:r>
              <a:rPr lang="en-US" dirty="0" smtClean="0"/>
              <a:t>Symbolic – symbols can stand for something else</a:t>
            </a:r>
          </a:p>
          <a:p>
            <a:r>
              <a:rPr lang="en-US" dirty="0" smtClean="0"/>
              <a:t>Abstraction – the part represents the whole</a:t>
            </a:r>
          </a:p>
          <a:p>
            <a:r>
              <a:rPr lang="en-US" dirty="0" smtClean="0"/>
              <a:t>Temporal – sequencing and time tracking</a:t>
            </a:r>
          </a:p>
          <a:p>
            <a:r>
              <a:rPr lang="en-US" dirty="0" smtClean="0"/>
              <a:t>Rational  - draws conclusions based on facts</a:t>
            </a:r>
          </a:p>
          <a:p>
            <a:r>
              <a:rPr lang="en-US" dirty="0" smtClean="0"/>
              <a:t>Digital – numbers and counting</a:t>
            </a:r>
          </a:p>
          <a:p>
            <a:r>
              <a:rPr lang="en-US" dirty="0" smtClean="0"/>
              <a:t>Logical – draws conclusions based on theorems</a:t>
            </a:r>
          </a:p>
          <a:p>
            <a:r>
              <a:rPr lang="en-US" dirty="0" smtClean="0"/>
              <a:t>Linear – linked ideas</a:t>
            </a:r>
          </a:p>
          <a:p>
            <a:r>
              <a:rPr lang="en-US" dirty="0" smtClean="0"/>
              <a:t>Consciously controllable</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R-mode</a:t>
            </a:r>
            <a:endParaRPr lang="en-US" dirty="0"/>
          </a:p>
        </p:txBody>
      </p:sp>
      <p:sp>
        <p:nvSpPr>
          <p:cNvPr id="3" name="Content Placeholder 2"/>
          <p:cNvSpPr>
            <a:spLocks noGrp="1"/>
          </p:cNvSpPr>
          <p:nvPr>
            <p:ph sz="quarter" idx="1"/>
          </p:nvPr>
        </p:nvSpPr>
        <p:spPr/>
        <p:txBody>
          <a:bodyPr/>
          <a:lstStyle/>
          <a:p>
            <a:r>
              <a:rPr lang="en-US" dirty="0" smtClean="0"/>
              <a:t>Non-Verbal – images and music</a:t>
            </a:r>
          </a:p>
          <a:p>
            <a:r>
              <a:rPr lang="en-US" dirty="0" smtClean="0"/>
              <a:t>Non-Rational –creativity</a:t>
            </a:r>
          </a:p>
          <a:p>
            <a:r>
              <a:rPr lang="en-US" dirty="0" smtClean="0"/>
              <a:t>Synthetic  - creating</a:t>
            </a:r>
          </a:p>
          <a:p>
            <a:r>
              <a:rPr lang="en-US" dirty="0" smtClean="0"/>
              <a:t>Spatial – 3d organization of shapes</a:t>
            </a:r>
          </a:p>
          <a:p>
            <a:r>
              <a:rPr lang="en-US" dirty="0" smtClean="0"/>
              <a:t>Analogical – Spectrum of answers</a:t>
            </a:r>
          </a:p>
          <a:p>
            <a:r>
              <a:rPr lang="en-US" dirty="0" smtClean="0"/>
              <a:t>Holistic</a:t>
            </a:r>
          </a:p>
          <a:p>
            <a:r>
              <a:rPr lang="en-US" dirty="0" smtClean="0"/>
              <a:t>Non-Linear</a:t>
            </a:r>
          </a:p>
          <a:p>
            <a:r>
              <a:rPr lang="en-US" dirty="0" smtClean="0">
                <a:solidFill>
                  <a:schemeClr val="accent1"/>
                </a:solidFill>
              </a:rPr>
              <a:t>INTUITIVE – (The hallmark of an EXPERT!)</a:t>
            </a:r>
          </a:p>
          <a:p>
            <a:r>
              <a:rPr lang="en-US" dirty="0" smtClean="0"/>
              <a:t>Subconsciously controlled</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Tips for getting R-Mode working</a:t>
            </a:r>
            <a:endParaRPr lang="en-US" dirty="0"/>
          </a:p>
        </p:txBody>
      </p:sp>
      <p:sp>
        <p:nvSpPr>
          <p:cNvPr id="2" name="Title 1"/>
          <p:cNvSpPr>
            <a:spLocks noGrp="1"/>
          </p:cNvSpPr>
          <p:nvPr>
            <p:ph type="title"/>
          </p:nvPr>
        </p:nvSpPr>
        <p:spPr/>
        <p:txBody>
          <a:bodyPr/>
          <a:lstStyle/>
          <a:p>
            <a:r>
              <a:rPr lang="en-US" dirty="0" smtClean="0"/>
              <a:t>Getting in your Right Mind</a:t>
            </a: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2971800" y="3276600"/>
            <a:ext cx="32004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DIY Brain Surgery</a:t>
            </a:r>
            <a:endParaRPr lang="en-US" dirty="0"/>
          </a:p>
        </p:txBody>
      </p:sp>
      <p:sp>
        <p:nvSpPr>
          <p:cNvPr id="5" name="Content Placeholder 4"/>
          <p:cNvSpPr>
            <a:spLocks noGrp="1"/>
          </p:cNvSpPr>
          <p:nvPr>
            <p:ph sz="quarter" idx="1"/>
          </p:nvPr>
        </p:nvSpPr>
        <p:spPr/>
        <p:txBody>
          <a:bodyPr/>
          <a:lstStyle/>
          <a:p>
            <a:r>
              <a:rPr lang="en-US" dirty="0" smtClean="0"/>
              <a:t>THINKING that your brain has more </a:t>
            </a:r>
            <a:r>
              <a:rPr lang="en-US" dirty="0" err="1" smtClean="0"/>
              <a:t>capactiy</a:t>
            </a:r>
            <a:r>
              <a:rPr lang="en-US" dirty="0" smtClean="0"/>
              <a:t>, makes it so. (</a:t>
            </a:r>
            <a:r>
              <a:rPr lang="en-US" dirty="0" err="1" smtClean="0"/>
              <a:t>Neuroplasticity</a:t>
            </a:r>
            <a:r>
              <a:rPr lang="en-US" dirty="0" smtClean="0"/>
              <a:t>)</a:t>
            </a:r>
          </a:p>
          <a:p>
            <a:r>
              <a:rPr lang="en-US" dirty="0" smtClean="0"/>
              <a:t>Skills and abilities that you constantly use and constantly practice, dominate. (Cortical competition)</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Engaging the R-Mode</a:t>
            </a:r>
            <a:endParaRPr lang="en-US" dirty="0"/>
          </a:p>
        </p:txBody>
      </p:sp>
      <p:sp>
        <p:nvSpPr>
          <p:cNvPr id="3" name="Content Placeholder 2"/>
          <p:cNvSpPr>
            <a:spLocks noGrp="1"/>
          </p:cNvSpPr>
          <p:nvPr>
            <p:ph sz="quarter" idx="1"/>
          </p:nvPr>
        </p:nvSpPr>
        <p:spPr/>
        <p:txBody>
          <a:bodyPr/>
          <a:lstStyle/>
          <a:p>
            <a:r>
              <a:rPr lang="en-US" dirty="0" smtClean="0"/>
              <a:t>Shut down L-mode chatter: Listen to music, draw, doodle, exercise</a:t>
            </a:r>
          </a:p>
          <a:p>
            <a:r>
              <a:rPr lang="en-US" dirty="0" smtClean="0"/>
              <a:t>Add additional sensory input while learning / problem solving</a:t>
            </a:r>
          </a:p>
          <a:p>
            <a:r>
              <a:rPr lang="en-US" dirty="0" smtClean="0"/>
              <a:t>Write drunk, revise sober</a:t>
            </a:r>
          </a:p>
          <a:p>
            <a:r>
              <a:rPr lang="en-US" dirty="0" smtClean="0"/>
              <a:t>Journal, blog, free form write, mind maps</a:t>
            </a:r>
          </a:p>
          <a:p>
            <a:endParaRPr lang="en-US"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Intuition is great, but is often wrong</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Cognitive biases : How your thinking can be led astray</a:t>
            </a:r>
          </a:p>
          <a:p>
            <a:r>
              <a:rPr lang="en-US" dirty="0" smtClean="0"/>
              <a:t>Generational affinity: How your peers can influence you</a:t>
            </a:r>
          </a:p>
          <a:p>
            <a:r>
              <a:rPr lang="en-US" dirty="0" smtClean="0"/>
              <a:t>Personality tendencies: How your personality influences your thoughts</a:t>
            </a:r>
          </a:p>
          <a:p>
            <a:r>
              <a:rPr lang="en-US" dirty="0" smtClean="0"/>
              <a:t>Hardware bugs: Older portions of the brain can override smarter portions</a:t>
            </a:r>
          </a:p>
          <a:p>
            <a:endParaRPr lang="en-US" dirty="0" smtClean="0"/>
          </a:p>
          <a:p>
            <a:pPr algn="ctr">
              <a:buNone/>
            </a:pPr>
            <a:r>
              <a:rPr lang="en-US" dirty="0" smtClean="0">
                <a:solidFill>
                  <a:schemeClr val="accent1"/>
                </a:solidFill>
              </a:rPr>
              <a:t>Trust intuition – but verify</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Deliberately == SMART</a:t>
            </a:r>
            <a:endParaRPr lang="en-US" dirty="0"/>
          </a:p>
        </p:txBody>
      </p:sp>
      <p:sp>
        <p:nvSpPr>
          <p:cNvPr id="3" name="Content Placeholder 2"/>
          <p:cNvSpPr>
            <a:spLocks noGrp="1"/>
          </p:cNvSpPr>
          <p:nvPr>
            <p:ph sz="quarter" idx="1"/>
          </p:nvPr>
        </p:nvSpPr>
        <p:spPr/>
        <p:txBody>
          <a:bodyPr/>
          <a:lstStyle/>
          <a:p>
            <a:r>
              <a:rPr lang="en-US" dirty="0" smtClean="0"/>
              <a:t>Specific</a:t>
            </a:r>
          </a:p>
          <a:p>
            <a:r>
              <a:rPr lang="en-US" dirty="0" smtClean="0"/>
              <a:t>Measurable</a:t>
            </a:r>
          </a:p>
          <a:p>
            <a:r>
              <a:rPr lang="en-US" dirty="0" smtClean="0"/>
              <a:t>Achievable</a:t>
            </a:r>
          </a:p>
          <a:p>
            <a:r>
              <a:rPr lang="en-US" dirty="0" smtClean="0"/>
              <a:t>Relevant</a:t>
            </a:r>
          </a:p>
          <a:p>
            <a:r>
              <a:rPr lang="en-US" dirty="0" smtClean="0"/>
              <a:t>Time-boxed</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Knowledge Portfolios &amp; Investment Plans</a:t>
            </a:r>
            <a:endParaRPr lang="en-US" dirty="0"/>
          </a:p>
        </p:txBody>
      </p:sp>
      <p:sp>
        <p:nvSpPr>
          <p:cNvPr id="3" name="Content Placeholder 2"/>
          <p:cNvSpPr>
            <a:spLocks noGrp="1"/>
          </p:cNvSpPr>
          <p:nvPr>
            <p:ph sz="quarter" idx="1"/>
          </p:nvPr>
        </p:nvSpPr>
        <p:spPr/>
        <p:txBody>
          <a:bodyPr/>
          <a:lstStyle/>
          <a:p>
            <a:r>
              <a:rPr lang="en-US" dirty="0" smtClean="0"/>
              <a:t>Have a concrete SMART plan</a:t>
            </a:r>
          </a:p>
          <a:p>
            <a:r>
              <a:rPr lang="en-US" dirty="0" smtClean="0"/>
              <a:t>Diversify</a:t>
            </a:r>
          </a:p>
          <a:p>
            <a:r>
              <a:rPr lang="en-US" dirty="0" smtClean="0"/>
              <a:t>Active Investment</a:t>
            </a:r>
          </a:p>
          <a:p>
            <a:r>
              <a:rPr lang="en-US" dirty="0" smtClean="0"/>
              <a:t>Invest Regularly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take-aways</a:t>
            </a:r>
            <a:endParaRPr lang="en-US" dirty="0"/>
          </a:p>
        </p:txBody>
      </p:sp>
      <p:sp>
        <p:nvSpPr>
          <p:cNvPr id="3" name="Content Placeholder 2"/>
          <p:cNvSpPr>
            <a:spLocks noGrp="1"/>
          </p:cNvSpPr>
          <p:nvPr>
            <p:ph sz="quarter" idx="1"/>
          </p:nvPr>
        </p:nvSpPr>
        <p:spPr/>
        <p:txBody>
          <a:bodyPr/>
          <a:lstStyle/>
          <a:p>
            <a:r>
              <a:rPr lang="en-US" dirty="0" smtClean="0"/>
              <a:t>Identifying the stages of the Dreyfus Learning Model</a:t>
            </a:r>
          </a:p>
          <a:p>
            <a:r>
              <a:rPr lang="en-US" dirty="0" smtClean="0"/>
              <a:t>Understanding how the brain processes information</a:t>
            </a:r>
          </a:p>
          <a:p>
            <a:r>
              <a:rPr lang="en-US" dirty="0" smtClean="0"/>
              <a:t>Ability to enhance that processing procedure</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Gaining Experience</a:t>
            </a:r>
            <a:endParaRPr lang="en-US" dirty="0"/>
          </a:p>
        </p:txBody>
      </p:sp>
      <p:sp>
        <p:nvSpPr>
          <p:cNvPr id="3" name="Content Placeholder 2"/>
          <p:cNvSpPr>
            <a:spLocks noGrp="1"/>
          </p:cNvSpPr>
          <p:nvPr>
            <p:ph sz="quarter" idx="1"/>
          </p:nvPr>
        </p:nvSpPr>
        <p:spPr/>
        <p:txBody>
          <a:bodyPr/>
          <a:lstStyle/>
          <a:p>
            <a:r>
              <a:rPr lang="en-US" dirty="0" smtClean="0"/>
              <a:t>PLAY – engaging in an activity with no goal as to the outcome</a:t>
            </a:r>
          </a:p>
          <a:p>
            <a:r>
              <a:rPr lang="en-US" dirty="0" smtClean="0"/>
              <a:t>Learn from similarities – UNLEARN from differences</a:t>
            </a:r>
          </a:p>
          <a:p>
            <a:r>
              <a:rPr lang="en-US" dirty="0" smtClean="0"/>
              <a:t>FAIL often, but safely</a:t>
            </a:r>
          </a:p>
          <a:p>
            <a:r>
              <a:rPr lang="en-US" dirty="0" smtClean="0"/>
              <a:t>OBSERVE – Don’t just do something, stand there</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dirty="0" smtClean="0"/>
              <a:t>Just do it!</a:t>
            </a:r>
          </a:p>
          <a:p>
            <a:endParaRPr lang="en-US" dirty="0" smtClean="0"/>
          </a:p>
          <a:p>
            <a:r>
              <a:rPr lang="en-US" dirty="0" smtClean="0"/>
              <a:t>&amp; </a:t>
            </a:r>
          </a:p>
          <a:p>
            <a:endParaRPr lang="en-US" dirty="0" smtClean="0"/>
          </a:p>
          <a:p>
            <a:r>
              <a:rPr lang="en-US" dirty="0" smtClean="0"/>
              <a:t>Read the book </a:t>
            </a:r>
            <a:r>
              <a:rPr lang="en-US" dirty="0" smtClean="0">
                <a:sym typeface="Wingdings" pitchFamily="2" charset="2"/>
              </a:rPr>
              <a:t></a:t>
            </a:r>
            <a:endParaRPr lang="en-US" dirty="0"/>
          </a:p>
        </p:txBody>
      </p:sp>
      <p:sp>
        <p:nvSpPr>
          <p:cNvPr id="4" name="Title 3"/>
          <p:cNvSpPr>
            <a:spLocks noGrp="1"/>
          </p:cNvSpPr>
          <p:nvPr>
            <p:ph type="title"/>
          </p:nvPr>
        </p:nvSpPr>
        <p:spPr/>
        <p:txBody>
          <a:bodyPr/>
          <a:lstStyle/>
          <a:p>
            <a:r>
              <a:rPr lang="en-US" dirty="0" smtClean="0"/>
              <a:t>Next Steps</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2743200" y="4343400"/>
            <a:ext cx="3619500" cy="203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Info: Book</a:t>
            </a:r>
            <a:endParaRPr lang="en-US" dirty="0"/>
          </a:p>
        </p:txBody>
      </p:sp>
      <p:sp>
        <p:nvSpPr>
          <p:cNvPr id="3" name="Content Placeholder 2"/>
          <p:cNvSpPr>
            <a:spLocks noGrp="1"/>
          </p:cNvSpPr>
          <p:nvPr>
            <p:ph sz="quarter" idx="1"/>
          </p:nvPr>
        </p:nvSpPr>
        <p:spPr>
          <a:xfrm>
            <a:off x="304800" y="1524000"/>
            <a:ext cx="3581400" cy="4572000"/>
          </a:xfrm>
        </p:spPr>
        <p:txBody>
          <a:bodyPr/>
          <a:lstStyle/>
          <a:p>
            <a:r>
              <a:rPr lang="en-US" dirty="0" smtClean="0"/>
              <a:t>Pragmatic Thinking &amp; Learning: Refactor your </a:t>
            </a:r>
            <a:r>
              <a:rPr lang="en-US" dirty="0" smtClean="0"/>
              <a:t>Wetware</a:t>
            </a:r>
          </a:p>
          <a:p>
            <a:pPr>
              <a:buNone/>
            </a:pPr>
            <a:endParaRPr lang="en-US" dirty="0" smtClean="0"/>
          </a:p>
          <a:p>
            <a:r>
              <a:rPr lang="en-US" dirty="0" smtClean="0"/>
              <a:t>By Andy Hunt</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191000" y="1752600"/>
            <a:ext cx="4762500" cy="445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l">
              <a:buFont typeface="Arial" pitchFamily="34" charset="0"/>
              <a:buChar char="•"/>
            </a:pPr>
            <a:r>
              <a:rPr lang="en-US" dirty="0" smtClean="0"/>
              <a:t> Stage 1 ( Novice )</a:t>
            </a:r>
          </a:p>
          <a:p>
            <a:pPr algn="l">
              <a:buFont typeface="Arial" pitchFamily="34" charset="0"/>
              <a:buChar char="•"/>
            </a:pPr>
            <a:r>
              <a:rPr lang="en-US" dirty="0" smtClean="0"/>
              <a:t> Stage 2 ( advanced Beginner )</a:t>
            </a:r>
          </a:p>
          <a:p>
            <a:pPr algn="l">
              <a:buFont typeface="Arial" pitchFamily="34" charset="0"/>
              <a:buChar char="•"/>
            </a:pPr>
            <a:r>
              <a:rPr lang="en-US" dirty="0" smtClean="0"/>
              <a:t> Stage 3 ( Competent )</a:t>
            </a:r>
          </a:p>
          <a:p>
            <a:pPr algn="l">
              <a:buFont typeface="Arial" pitchFamily="34" charset="0"/>
              <a:buChar char="•"/>
            </a:pPr>
            <a:r>
              <a:rPr lang="en-US" dirty="0" smtClean="0"/>
              <a:t> Stage 4 ( Proficient )</a:t>
            </a:r>
          </a:p>
          <a:p>
            <a:pPr algn="l">
              <a:buFont typeface="Arial" pitchFamily="34" charset="0"/>
              <a:buChar char="•"/>
            </a:pPr>
            <a:r>
              <a:rPr lang="en-US" dirty="0" smtClean="0"/>
              <a:t> Stage 5 ( Expert )</a:t>
            </a:r>
          </a:p>
        </p:txBody>
      </p:sp>
      <p:sp>
        <p:nvSpPr>
          <p:cNvPr id="4" name="Title 3"/>
          <p:cNvSpPr>
            <a:spLocks noGrp="1"/>
          </p:cNvSpPr>
          <p:nvPr>
            <p:ph type="title"/>
          </p:nvPr>
        </p:nvSpPr>
        <p:spPr/>
        <p:txBody>
          <a:bodyPr/>
          <a:lstStyle/>
          <a:p>
            <a:r>
              <a:rPr lang="en-US" dirty="0" smtClean="0"/>
              <a:t>Dreyfus Learning Model for Skill Acquisition</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Novice – Stage 1</a:t>
            </a:r>
            <a:endParaRPr lang="en-US" dirty="0"/>
          </a:p>
        </p:txBody>
      </p:sp>
      <p:sp>
        <p:nvSpPr>
          <p:cNvPr id="5" name="Content Placeholder 4"/>
          <p:cNvSpPr>
            <a:spLocks noGrp="1"/>
          </p:cNvSpPr>
          <p:nvPr>
            <p:ph sz="quarter" idx="1"/>
          </p:nvPr>
        </p:nvSpPr>
        <p:spPr/>
        <p:txBody>
          <a:bodyPr>
            <a:normAutofit/>
          </a:bodyPr>
          <a:lstStyle/>
          <a:p>
            <a:r>
              <a:rPr lang="en-US" dirty="0" smtClean="0"/>
              <a:t>Just want to get it done</a:t>
            </a:r>
          </a:p>
          <a:p>
            <a:r>
              <a:rPr lang="en-US" dirty="0" smtClean="0"/>
              <a:t>Confused when things don’t work</a:t>
            </a:r>
          </a:p>
          <a:p>
            <a:r>
              <a:rPr lang="en-US" dirty="0" smtClean="0"/>
              <a:t>Need specific rules and recipes</a:t>
            </a:r>
          </a:p>
          <a:p>
            <a:r>
              <a:rPr lang="en-US" dirty="0" smtClean="0"/>
              <a:t>No real understanding of context </a:t>
            </a:r>
          </a:p>
          <a:p>
            <a:r>
              <a:rPr lang="en-US" dirty="0" smtClean="0"/>
              <a:t>Focuses on “features”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Beginner – Stage 2</a:t>
            </a:r>
            <a:endParaRPr lang="en-US" dirty="0"/>
          </a:p>
        </p:txBody>
      </p:sp>
      <p:sp>
        <p:nvSpPr>
          <p:cNvPr id="3" name="Content Placeholder 2"/>
          <p:cNvSpPr>
            <a:spLocks noGrp="1"/>
          </p:cNvSpPr>
          <p:nvPr>
            <p:ph sz="quarter" idx="1"/>
          </p:nvPr>
        </p:nvSpPr>
        <p:spPr/>
        <p:txBody>
          <a:bodyPr>
            <a:normAutofit/>
          </a:bodyPr>
          <a:lstStyle/>
          <a:p>
            <a:r>
              <a:rPr lang="en-US" dirty="0" smtClean="0"/>
              <a:t>Can begin to break away from the rules</a:t>
            </a:r>
          </a:p>
          <a:p>
            <a:r>
              <a:rPr lang="en-US" dirty="0" smtClean="0"/>
              <a:t>Difficulty trouble shooting</a:t>
            </a:r>
          </a:p>
          <a:p>
            <a:r>
              <a:rPr lang="en-US" dirty="0" smtClean="0"/>
              <a:t>Limited understanding of context – no big picture</a:t>
            </a:r>
          </a:p>
          <a:p>
            <a:r>
              <a:rPr lang="en-US" dirty="0" smtClean="0"/>
              <a:t>Wants information fast.</a:t>
            </a:r>
          </a:p>
          <a:p>
            <a:r>
              <a:rPr lang="en-US" dirty="0" smtClean="0"/>
              <a:t>Does not feel responsible</a:t>
            </a:r>
          </a:p>
          <a:p>
            <a:r>
              <a:rPr lang="en-US" dirty="0" smtClean="0"/>
              <a:t>Focuses on “situations”</a:t>
            </a:r>
          </a:p>
          <a:p>
            <a:pPr>
              <a:buNone/>
            </a:pPr>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Competent – Stage 3</a:t>
            </a:r>
            <a:endParaRPr lang="en-US" dirty="0"/>
          </a:p>
        </p:txBody>
      </p:sp>
      <p:sp>
        <p:nvSpPr>
          <p:cNvPr id="3" name="Content Placeholder 2"/>
          <p:cNvSpPr>
            <a:spLocks noGrp="1"/>
          </p:cNvSpPr>
          <p:nvPr>
            <p:ph sz="quarter" idx="1"/>
          </p:nvPr>
        </p:nvSpPr>
        <p:spPr/>
        <p:txBody>
          <a:bodyPr>
            <a:normAutofit/>
          </a:bodyPr>
          <a:lstStyle/>
          <a:p>
            <a:r>
              <a:rPr lang="en-US" dirty="0" smtClean="0"/>
              <a:t>Conceptual models</a:t>
            </a:r>
          </a:p>
          <a:p>
            <a:r>
              <a:rPr lang="en-US" dirty="0" smtClean="0"/>
              <a:t>Can troubleshoot</a:t>
            </a:r>
          </a:p>
          <a:p>
            <a:r>
              <a:rPr lang="en-US" dirty="0" smtClean="0"/>
              <a:t>Can solve new problems</a:t>
            </a:r>
          </a:p>
          <a:p>
            <a:r>
              <a:rPr lang="en-US" dirty="0" smtClean="0"/>
              <a:t>Seeks out and uses advice</a:t>
            </a:r>
          </a:p>
          <a:p>
            <a:r>
              <a:rPr lang="en-US" dirty="0" smtClean="0"/>
              <a:t>May not know what to focus on when troubleshooting</a:t>
            </a:r>
          </a:p>
          <a:p>
            <a:r>
              <a:rPr lang="en-US" dirty="0" smtClean="0"/>
              <a:t>“Has initiative”, “resourceful”, “responsible”</a:t>
            </a:r>
          </a:p>
          <a:p>
            <a:r>
              <a:rPr lang="en-US" dirty="0" smtClean="0"/>
              <a:t>Focuses on “aspects”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Proficient – Stage 4</a:t>
            </a:r>
            <a:endParaRPr lang="en-US" dirty="0"/>
          </a:p>
        </p:txBody>
      </p:sp>
      <p:sp>
        <p:nvSpPr>
          <p:cNvPr id="3" name="Content Placeholder 2"/>
          <p:cNvSpPr>
            <a:spLocks noGrp="1"/>
          </p:cNvSpPr>
          <p:nvPr>
            <p:ph sz="quarter" idx="1"/>
          </p:nvPr>
        </p:nvSpPr>
        <p:spPr/>
        <p:txBody>
          <a:bodyPr/>
          <a:lstStyle/>
          <a:p>
            <a:r>
              <a:rPr lang="en-US" dirty="0" smtClean="0"/>
              <a:t>Requires the big picture</a:t>
            </a:r>
          </a:p>
          <a:p>
            <a:r>
              <a:rPr lang="en-US" dirty="0" smtClean="0"/>
              <a:t>Self reflection and self improvement</a:t>
            </a:r>
          </a:p>
          <a:p>
            <a:r>
              <a:rPr lang="en-US" dirty="0" smtClean="0"/>
              <a:t>Can learn from other’s experience</a:t>
            </a:r>
          </a:p>
          <a:p>
            <a:r>
              <a:rPr lang="en-US" dirty="0" smtClean="0"/>
              <a:t>Know when rules apply and don’t apply</a:t>
            </a:r>
          </a:p>
          <a:p>
            <a:r>
              <a:rPr lang="en-US" dirty="0" smtClean="0"/>
              <a:t>Focuses on “perspectives”</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701</TotalTime>
  <Words>1074</Words>
  <Application>Microsoft Office PowerPoint</Application>
  <PresentationFormat>On-screen Show (4:3)</PresentationFormat>
  <Paragraphs>168</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Civic</vt:lpstr>
      <vt:lpstr>Upgrading your Brain</vt:lpstr>
      <vt:lpstr>What are you talking about today</vt:lpstr>
      <vt:lpstr>Your take-aways</vt:lpstr>
      <vt:lpstr>More Info: Book</vt:lpstr>
      <vt:lpstr>Dreyfus Learning Model for Skill Acquisition</vt:lpstr>
      <vt:lpstr>Novice – Stage 1</vt:lpstr>
      <vt:lpstr>Advanced Beginner – Stage 2</vt:lpstr>
      <vt:lpstr>Competent – Stage 3</vt:lpstr>
      <vt:lpstr>Proficient – Stage 4</vt:lpstr>
      <vt:lpstr>Expert – Stage 5</vt:lpstr>
      <vt:lpstr>Slide 11</vt:lpstr>
      <vt:lpstr>Slide 12</vt:lpstr>
      <vt:lpstr>The Bad News</vt:lpstr>
      <vt:lpstr>Becoming an Expert</vt:lpstr>
      <vt:lpstr>Expertise as a single skill</vt:lpstr>
      <vt:lpstr>Walking explained by an expert</vt:lpstr>
      <vt:lpstr>Walking explanation needed for a novice</vt:lpstr>
      <vt:lpstr>Novice reactions</vt:lpstr>
      <vt:lpstr>Other disappointing information</vt:lpstr>
      <vt:lpstr>This is your brain</vt:lpstr>
      <vt:lpstr>Your Brain as a Computer</vt:lpstr>
      <vt:lpstr>L-mode</vt:lpstr>
      <vt:lpstr>R-mode</vt:lpstr>
      <vt:lpstr>Getting in your Right Mind</vt:lpstr>
      <vt:lpstr>DIY Brain Surgery</vt:lpstr>
      <vt:lpstr>Engaging the R-Mode</vt:lpstr>
      <vt:lpstr>Intuition is great, but is often wrong</vt:lpstr>
      <vt:lpstr>Learn Deliberately == SMART</vt:lpstr>
      <vt:lpstr>Knowledge Portfolios &amp; Investment Plans</vt:lpstr>
      <vt:lpstr>Gaining Experience</vt:lpstr>
      <vt:lpstr>Next Steps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Upgrading your Brain</dc:title>
  <dc:creator>Drew</dc:creator>
  <cp:lastModifiedBy>Drew</cp:lastModifiedBy>
  <cp:revision>18</cp:revision>
  <dcterms:created xsi:type="dcterms:W3CDTF">2011-06-20T15:49:39Z</dcterms:created>
  <dcterms:modified xsi:type="dcterms:W3CDTF">2011-06-23T13:02:19Z</dcterms:modified>
</cp:coreProperties>
</file>